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4" r:id="rId4"/>
    <p:sldId id="272" r:id="rId5"/>
    <p:sldId id="277" r:id="rId6"/>
    <p:sldId id="278" r:id="rId7"/>
    <p:sldId id="271" r:id="rId8"/>
    <p:sldId id="276" r:id="rId9"/>
    <p:sldId id="273" r:id="rId10"/>
    <p:sldId id="274" r:id="rId11"/>
    <p:sldId id="275" r:id="rId12"/>
    <p:sldId id="268" r:id="rId13"/>
    <p:sldId id="269" r:id="rId14"/>
    <p:sldId id="270" r:id="rId15"/>
    <p:sldId id="258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44" d="100"/>
          <a:sy n="44" d="100"/>
        </p:scale>
        <p:origin x="5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939E8-6BDE-49A3-A4D3-DC939181B8F9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503A5-4E85-4EE8-82C2-AD5D3B2C29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125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D84DB-C524-4D7C-9B97-745EAEBD400D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9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D84DB-C524-4D7C-9B97-745EAEBD400D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575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D84DB-C524-4D7C-9B97-745EAEBD400D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3264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D84DB-C524-4D7C-9B97-745EAEBD400D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905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143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279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231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0762-3829-43FB-8DA0-0339343D479C}" type="datetime1">
              <a:rPr lang="es-MX" smtClean="0"/>
              <a:t>04/03/2026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Rectángulo 5"/>
          <p:cNvSpPr/>
          <p:nvPr userDrawn="1"/>
        </p:nvSpPr>
        <p:spPr>
          <a:xfrm>
            <a:off x="10172700" y="6716120"/>
            <a:ext cx="2019300" cy="156183"/>
          </a:xfrm>
          <a:prstGeom prst="rect">
            <a:avLst/>
          </a:prstGeom>
          <a:solidFill>
            <a:srgbClr val="6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 userDrawn="1"/>
        </p:nvSpPr>
        <p:spPr>
          <a:xfrm>
            <a:off x="7821274" y="6716120"/>
            <a:ext cx="2019300" cy="156183"/>
          </a:xfrm>
          <a:prstGeom prst="rect">
            <a:avLst/>
          </a:prstGeom>
          <a:solidFill>
            <a:srgbClr val="6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 userDrawn="1"/>
        </p:nvSpPr>
        <p:spPr>
          <a:xfrm>
            <a:off x="5469848" y="6716120"/>
            <a:ext cx="2019300" cy="156183"/>
          </a:xfrm>
          <a:prstGeom prst="rect">
            <a:avLst/>
          </a:prstGeom>
          <a:solidFill>
            <a:srgbClr val="6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54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426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93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298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061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651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027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077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337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203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337" y="1274072"/>
            <a:ext cx="1815325" cy="114832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375021" y="2527742"/>
            <a:ext cx="4346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dirty="0">
                <a:latin typeface="Gilroy Light" panose="00000400000000000000" pitchFamily="50" charset="0"/>
              </a:rPr>
              <a:t>Derechos Político Electorales de las </a:t>
            </a:r>
            <a:r>
              <a:rPr lang="es-MX" sz="6000" dirty="0">
                <a:solidFill>
                  <a:srgbClr val="DC2597"/>
                </a:solidFill>
                <a:latin typeface="Gilroy-Bold" panose="00000800000000000000" pitchFamily="2" charset="0"/>
              </a:rPr>
              <a:t>Personas </a:t>
            </a:r>
            <a:r>
              <a:rPr lang="es-MX" sz="6000" dirty="0" smtClean="0">
                <a:solidFill>
                  <a:srgbClr val="DC2597"/>
                </a:solidFill>
                <a:latin typeface="Gilroy-Bold" panose="00000800000000000000" pitchFamily="2" charset="0"/>
              </a:rPr>
              <a:t>Jóvenes </a:t>
            </a:r>
            <a:endParaRPr lang="es-MX" sz="6000" dirty="0">
              <a:solidFill>
                <a:srgbClr val="DC2597"/>
              </a:solidFill>
              <a:latin typeface="Gilroy-Bold" panose="00000800000000000000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48" y="13685"/>
            <a:ext cx="3239352" cy="1080000"/>
          </a:xfrm>
          <a:prstGeom prst="rect">
            <a:avLst/>
          </a:prstGeom>
        </p:spPr>
      </p:pic>
      <p:pic>
        <p:nvPicPr>
          <p:cNvPr id="10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5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716371" y="1801068"/>
            <a:ext cx="675925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endParaRPr lang="es-MX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</a:pP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Es el </a:t>
            </a: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área joven del Poder Ejecutivo Estatal, somos el Instituto Morelense de las Personas Adolescentes y Jóvenes que tiene por objetivo principal garantizar protección de los derechos </a:t>
            </a: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LAS PERSONAS EN SITUACIÓN DE VULNERABILIDAD </a:t>
            </a:r>
            <a:r>
              <a:rPr lang="es-MX" sz="1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tanto </a:t>
            </a:r>
            <a:r>
              <a:rPr lang="es-MX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de las personas adolescentes y jóvenes rigiendo políticas de juventud,</a:t>
            </a: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 así como de diseñar planes, programas, proyectos, acciones y campañas en su beneficio. </a:t>
            </a:r>
            <a:endParaRPr lang="es-MX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MX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727311" y="245768"/>
            <a:ext cx="5557175" cy="1097570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Instituto Morelense de las Personas Adolescentes y Jóvenes</a:t>
            </a:r>
          </a:p>
        </p:txBody>
      </p:sp>
      <p:pic>
        <p:nvPicPr>
          <p:cNvPr id="2052" name="Picture 4" descr="Impajoven - Instituto Morelense de las Personas Adolescentes y Jóvenes |  Cuernava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39" y="4349267"/>
            <a:ext cx="1851482" cy="1851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42" y="0"/>
            <a:ext cx="3239352" cy="1080000"/>
          </a:xfrm>
          <a:prstGeom prst="rect">
            <a:avLst/>
          </a:prstGeom>
        </p:spPr>
      </p:pic>
      <p:pic>
        <p:nvPicPr>
          <p:cNvPr id="7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11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716371" y="1801068"/>
            <a:ext cx="675925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la organización estudiantil que representa a los alumnos de la UAEM, cuyo objetivo es el respeto a sus derechos, así como dar apoyo a las actividades estudiantiles y académicas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rgbClr val="000000"/>
              </a:buClr>
            </a:pPr>
            <a:endParaRPr lang="es-MX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</a:pP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Promueve </a:t>
            </a: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la participación </a:t>
            </a: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de sus miembros en actividades culturales, sociales </a:t>
            </a: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POLÍTICAS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siempre </a:t>
            </a: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y cuando coincidan con los planteamientos políticos ideológicos de la Federación de Estudiantes Universitarios de Morelos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727311" y="245768"/>
            <a:ext cx="5557175" cy="1097570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Federación 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de Estudiantes Universitarios de Morelos (FEUM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www.uaem.mx/estudiantes-y-egresados/organizacion-estudiantil/images/feu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98" y="4606538"/>
            <a:ext cx="1832598" cy="1719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42" y="0"/>
            <a:ext cx="3239352" cy="1080000"/>
          </a:xfrm>
          <a:prstGeom prst="rect">
            <a:avLst/>
          </a:prstGeom>
        </p:spPr>
      </p:pic>
      <p:pic>
        <p:nvPicPr>
          <p:cNvPr id="8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15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6677377" y="3343388"/>
            <a:ext cx="21223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Gilroy Light" panose="00000400000000000000" pitchFamily="50" charset="0"/>
              </a:rPr>
              <a:t>Imagen</a:t>
            </a:r>
            <a:endParaRPr lang="es-MX" dirty="0">
              <a:solidFill>
                <a:schemeClr val="bg1"/>
              </a:solidFill>
              <a:latin typeface="Gilroy Light" panose="00000400000000000000" pitchFamily="50" charset="0"/>
            </a:endParaRP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xmlns="" id="{3CE0D2A9-CF5A-1A6E-CB8D-0E75D6298B02}"/>
              </a:ext>
            </a:extLst>
          </p:cNvPr>
          <p:cNvSpPr txBox="1">
            <a:spLocks/>
          </p:cNvSpPr>
          <p:nvPr/>
        </p:nvSpPr>
        <p:spPr>
          <a:xfrm>
            <a:off x="548764" y="1065520"/>
            <a:ext cx="9914270" cy="456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MX" sz="3200" dirty="0">
              <a:solidFill>
                <a:srgbClr val="D42B84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48" y="-14480"/>
            <a:ext cx="3239352" cy="1080000"/>
          </a:xfrm>
          <a:prstGeom prst="rect">
            <a:avLst/>
          </a:prstGeom>
        </p:spPr>
      </p:pic>
      <p:pic>
        <p:nvPicPr>
          <p:cNvPr id="14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071091" y="1911746"/>
            <a:ext cx="42760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es-MX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Las candidaturas de las personas </a:t>
            </a:r>
            <a:r>
              <a:rPr lang="es-MX" kern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jóvenes, </a:t>
            </a:r>
            <a:r>
              <a:rPr lang="es-MX" u="sng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deberán de ser acreditadas a través de los partidos políticos, candidaturas comunes y coaliciones según corresponda</a:t>
            </a:r>
            <a:r>
              <a:rPr lang="es-MX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con la exhibición de la </a:t>
            </a:r>
            <a:r>
              <a:rPr lang="es-MX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Credencial para votar con fotografía vigente o acta de nacimiento</a:t>
            </a:r>
            <a:r>
              <a:rPr lang="es-MX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el cual deberá ser plasmado en el Sistema de </a:t>
            </a:r>
            <a:r>
              <a:rPr lang="es-MX" i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Registro de Candidaturas que emita el IMPEPAC,  que se acredita la candidatura con dicha condición.</a:t>
            </a:r>
            <a:endParaRPr lang="es-MX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555193" y="365125"/>
            <a:ext cx="6930640" cy="1325563"/>
          </a:xfrm>
        </p:spPr>
        <p:txBody>
          <a:bodyPr>
            <a:noAutofit/>
          </a:bodyPr>
          <a:lstStyle/>
          <a:p>
            <a:pPr algn="ctr"/>
            <a:r>
              <a:rPr lang="es-MX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Requisitos para los Registros de Candidaturas de las </a:t>
            </a:r>
            <a:r>
              <a:rPr lang="es-MX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Personas Jóvenes 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0443" y="6125517"/>
            <a:ext cx="228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*Artículo 179 Bis del Código de Instituciones y Procedimientos Electorales para el Estado de Morelos.</a:t>
            </a:r>
          </a:p>
        </p:txBody>
      </p:sp>
      <p:pic>
        <p:nvPicPr>
          <p:cNvPr id="13" name="Imagen 12" descr="C:\Users\Angel.Hidalgo\Downloads\WhatsApp Image 2025-11-26 at 2.02.34 P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52" y="2362438"/>
            <a:ext cx="4363591" cy="2700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0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6677377" y="3343388"/>
            <a:ext cx="21223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Gilroy Light" panose="00000400000000000000" pitchFamily="50" charset="0"/>
              </a:rPr>
              <a:t>Imagen</a:t>
            </a:r>
            <a:endParaRPr lang="es-MX" dirty="0">
              <a:solidFill>
                <a:schemeClr val="bg1"/>
              </a:solidFill>
              <a:latin typeface="Gilroy Light" panose="00000400000000000000" pitchFamily="50" charset="0"/>
            </a:endParaRP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xmlns="" id="{3CE0D2A9-CF5A-1A6E-CB8D-0E75D6298B02}"/>
              </a:ext>
            </a:extLst>
          </p:cNvPr>
          <p:cNvSpPr txBox="1">
            <a:spLocks/>
          </p:cNvSpPr>
          <p:nvPr/>
        </p:nvSpPr>
        <p:spPr>
          <a:xfrm>
            <a:off x="548764" y="1065520"/>
            <a:ext cx="9914270" cy="456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MX" sz="3200" dirty="0">
              <a:solidFill>
                <a:srgbClr val="D42B84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688" y="49813"/>
            <a:ext cx="3239352" cy="1080000"/>
          </a:xfrm>
          <a:prstGeom prst="rect">
            <a:avLst/>
          </a:prstGeom>
        </p:spPr>
      </p:pic>
      <p:pic>
        <p:nvPicPr>
          <p:cNvPr id="14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3319413" y="113212"/>
            <a:ext cx="5480275" cy="1325563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Proceso Ordinario Electoral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b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2023-2024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59" y="1372819"/>
            <a:ext cx="5152968" cy="519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36" y="1372819"/>
            <a:ext cx="4652248" cy="519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88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6677377" y="3343388"/>
            <a:ext cx="21223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Gilroy Light" panose="00000400000000000000" pitchFamily="50" charset="0"/>
              </a:rPr>
              <a:t>Imagen</a:t>
            </a:r>
            <a:endParaRPr lang="es-MX" dirty="0">
              <a:solidFill>
                <a:schemeClr val="bg1"/>
              </a:solidFill>
              <a:latin typeface="Gilroy Light" panose="00000400000000000000" pitchFamily="50" charset="0"/>
            </a:endParaRP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xmlns="" id="{3CE0D2A9-CF5A-1A6E-CB8D-0E75D6298B02}"/>
              </a:ext>
            </a:extLst>
          </p:cNvPr>
          <p:cNvSpPr txBox="1">
            <a:spLocks/>
          </p:cNvSpPr>
          <p:nvPr/>
        </p:nvSpPr>
        <p:spPr>
          <a:xfrm>
            <a:off x="548764" y="1065520"/>
            <a:ext cx="9914270" cy="456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MX" sz="3200" dirty="0">
              <a:solidFill>
                <a:srgbClr val="D42B84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357" y="13685"/>
            <a:ext cx="3239352" cy="1080000"/>
          </a:xfrm>
          <a:prstGeom prst="rect">
            <a:avLst/>
          </a:prstGeom>
        </p:spPr>
      </p:pic>
      <p:pic>
        <p:nvPicPr>
          <p:cNvPr id="14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769274" y="1382324"/>
            <a:ext cx="675925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endParaRPr lang="es-MX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</a:pP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bstáculos o factores, tanto internos (indiferencia</a:t>
            </a: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, apatía) como externos 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que inhiben </a:t>
            </a: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o limitan la participación de los jóvenes en la vida 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pública.</a:t>
            </a:r>
          </a:p>
          <a:p>
            <a:pPr algn="just">
              <a:buClr>
                <a:srgbClr val="000000"/>
              </a:buClr>
            </a:pPr>
            <a:endParaRPr lang="es-MX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</a:pP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La formación y capacitación de las y los jóvenes al interior de los partidos políticos. </a:t>
            </a:r>
            <a:endParaRPr lang="es-MX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</a:pPr>
            <a:endParaRPr lang="es-MX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</a:pP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falta de experiencia 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NO DEBE SER un </a:t>
            </a: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criterio para no participar en las cuestiones político electorales? </a:t>
            </a:r>
          </a:p>
          <a:p>
            <a:pPr algn="just">
              <a:buClr>
                <a:srgbClr val="000000"/>
              </a:buClr>
            </a:pPr>
            <a:endParaRPr lang="es-MX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</a:pP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La influencia de la era 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en </a:t>
            </a: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la comunicación política</a:t>
            </a:r>
          </a:p>
          <a:p>
            <a:pPr algn="just">
              <a:buClr>
                <a:srgbClr val="000000"/>
              </a:buClr>
            </a:pP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y la participación 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ciudadana de las Juventudes. </a:t>
            </a:r>
            <a:endParaRPr lang="es-MX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MX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MX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727311" y="245768"/>
            <a:ext cx="5557175" cy="1097570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Retos y Desafíos de 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b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Participación Política de</a:t>
            </a:r>
            <a:b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las Juventudes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milling feliz personas jóvenes bailando en la fiesta de navidad. Conjunto  de personas vector de dibujos animados | Vector Prem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32" y="2342015"/>
            <a:ext cx="4246135" cy="3187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6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324970" y="2552257"/>
            <a:ext cx="5542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latin typeface="Gilroy-Bold" panose="00000800000000000000" pitchFamily="2" charset="0"/>
              </a:rPr>
              <a:t>¡Gracias!</a:t>
            </a:r>
            <a:endParaRPr lang="es-MX" sz="8000" b="1" dirty="0">
              <a:solidFill>
                <a:srgbClr val="DC2597"/>
              </a:solidFill>
              <a:latin typeface="Gilroy-Bold" panose="00000800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48" y="13685"/>
            <a:ext cx="3239352" cy="1080000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8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8843" y="1536174"/>
            <a:ext cx="55420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El 07 de junio de 2023 se publicó en el Periódico Oficial 6200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Decretos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(1013) y (1016) para garantizar la inclusión de las personas pertenecientes a los grupos vulnerables (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personas con Discapacidad, Afrodescendientes, de la Diversidad Sexual, Jóvenes y Adultos Mayores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400" b="1" dirty="0">
              <a:solidFill>
                <a:srgbClr val="DC2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48" y="13685"/>
            <a:ext cx="3239352" cy="1080000"/>
          </a:xfrm>
          <a:prstGeom prst="rect">
            <a:avLst/>
          </a:prstGeom>
        </p:spPr>
      </p:pic>
      <p:pic>
        <p:nvPicPr>
          <p:cNvPr id="7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428" y="1536174"/>
            <a:ext cx="5394258" cy="38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PERSONAS JÓVENES 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8200" y="2055813"/>
            <a:ext cx="715365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persona Joven,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aquella que se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encuentra en el rango etario en términos del artículo 3 fracción II de la Ley de Personas Adolescentes y Jóvenes en el Estado de Morelos, al momento del registro ante el Órgano Local y que cumpla los requisitos Constitucionales para ser electo a cargos de elección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popular.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Las personas adolescentes y jóvenes tienen derecho a la participación política, económica y social. 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42" y="0"/>
            <a:ext cx="3239352" cy="1080000"/>
          </a:xfrm>
          <a:prstGeom prst="rect">
            <a:avLst/>
          </a:prstGeom>
        </p:spPr>
      </p:pic>
      <p:pic>
        <p:nvPicPr>
          <p:cNvPr id="9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98271" y="5734179"/>
            <a:ext cx="228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*Artículo </a:t>
            </a:r>
            <a:r>
              <a:rPr lang="es-MX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4 del Código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de Instituciones y Procedimientos Electorales para el Estado de Morelos.</a:t>
            </a:r>
          </a:p>
        </p:txBody>
      </p:sp>
    </p:spTree>
    <p:extLst>
      <p:ext uri="{BB962C8B-B14F-4D97-AF65-F5344CB8AC3E}">
        <p14:creationId xmlns:p14="http://schemas.microsoft.com/office/powerpoint/2010/main" val="6090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79943" y="1189925"/>
            <a:ext cx="67592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MX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MX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357" y="13685"/>
            <a:ext cx="3239352" cy="1080000"/>
          </a:xfrm>
          <a:prstGeom prst="rect">
            <a:avLst/>
          </a:prstGeom>
        </p:spPr>
      </p:pic>
      <p:pic>
        <p:nvPicPr>
          <p:cNvPr id="7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19100" y="1093685"/>
            <a:ext cx="3041743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La población joven sería aquella que se encontraba entre los 18 y 29 años, con información del Censo 2020 se estima que en Morelos existen 1,402,777 de habitantes que son mayores de </a:t>
            </a:r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18 años,  de los cuales 383,203 personas que representan el 19.43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% de este grupo de la población. </a:t>
            </a:r>
            <a:endParaRPr lang="es-MX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332" y="1219612"/>
            <a:ext cx="7212468" cy="4171189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-196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PERSONAS JÓVENES 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6677377" y="3343388"/>
            <a:ext cx="21223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Gilroy Light" panose="00000400000000000000" pitchFamily="50" charset="0"/>
              </a:rPr>
              <a:t>Imagen</a:t>
            </a:r>
            <a:endParaRPr lang="es-MX" dirty="0">
              <a:solidFill>
                <a:schemeClr val="bg1"/>
              </a:solidFill>
              <a:latin typeface="Gilroy Light" panose="00000400000000000000" pitchFamily="50" charset="0"/>
            </a:endParaRP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xmlns="" id="{3CE0D2A9-CF5A-1A6E-CB8D-0E75D6298B02}"/>
              </a:ext>
            </a:extLst>
          </p:cNvPr>
          <p:cNvSpPr txBox="1">
            <a:spLocks/>
          </p:cNvSpPr>
          <p:nvPr/>
        </p:nvSpPr>
        <p:spPr>
          <a:xfrm>
            <a:off x="548764" y="1065520"/>
            <a:ext cx="9914270" cy="456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MX" sz="3200" dirty="0">
              <a:solidFill>
                <a:srgbClr val="D42B84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48" y="-14480"/>
            <a:ext cx="3239352" cy="1080000"/>
          </a:xfrm>
          <a:prstGeom prst="rect">
            <a:avLst/>
          </a:prstGeom>
        </p:spPr>
      </p:pic>
      <p:pic>
        <p:nvPicPr>
          <p:cNvPr id="14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48764" y="1690688"/>
            <a:ext cx="58570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Por cuanto a los derechos políticos se refiere, de acuerdo con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 Tribunal Electoral del Poder Judicial de la Federación, son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prerrogativas reconocidas exclusivamente a las 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ciudadanas/os, </a:t>
            </a:r>
            <a:r>
              <a:rPr lang="es-MX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que facultan 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y aseguran su participación en la dirección de los </a:t>
            </a:r>
            <a:r>
              <a:rPr lang="es-MX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asuntos públicos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Constitución Política de los Estados Unidos Mexicanos,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dispone cuáles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son los derechos político-electorales 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las y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los ciudadanos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Artículo 35. Son derechos del ciudadano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I. Votar en las elecciones populares;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II. Poder ser votadas/os para todos los cargos de elección popular, y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III. Asociarse individual y libremente para tomar parte en forma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pacífica en los asuntos políticos del país.</a:t>
            </a:r>
          </a:p>
        </p:txBody>
      </p:sp>
      <p:pic>
        <p:nvPicPr>
          <p:cNvPr id="5122" name="Picture 2" descr="Personas Votando - Democracia Y El Concepto De Derechos Políticos  Ilustración del Vector - Ilustración de partido, gente: 1768144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48" y="1367481"/>
            <a:ext cx="4910720" cy="4367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2555193" y="365125"/>
            <a:ext cx="6930640" cy="1325563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Derechos Políticos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6677377" y="3343388"/>
            <a:ext cx="21223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Gilroy Light" panose="00000400000000000000" pitchFamily="50" charset="0"/>
              </a:rPr>
              <a:t>Imagen</a:t>
            </a:r>
            <a:endParaRPr lang="es-MX" dirty="0">
              <a:solidFill>
                <a:schemeClr val="bg1"/>
              </a:solidFill>
              <a:latin typeface="Gilroy Light" panose="00000400000000000000" pitchFamily="50" charset="0"/>
            </a:endParaRP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xmlns="" id="{3CE0D2A9-CF5A-1A6E-CB8D-0E75D6298B02}"/>
              </a:ext>
            </a:extLst>
          </p:cNvPr>
          <p:cNvSpPr txBox="1">
            <a:spLocks/>
          </p:cNvSpPr>
          <p:nvPr/>
        </p:nvSpPr>
        <p:spPr>
          <a:xfrm>
            <a:off x="548764" y="1065520"/>
            <a:ext cx="9914270" cy="456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MX" sz="3200" dirty="0">
              <a:solidFill>
                <a:srgbClr val="D42B84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48" y="-14480"/>
            <a:ext cx="3239352" cy="1080000"/>
          </a:xfrm>
          <a:prstGeom prst="rect">
            <a:avLst/>
          </a:prstGeom>
        </p:spPr>
      </p:pic>
      <p:pic>
        <p:nvPicPr>
          <p:cNvPr id="14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48764" y="1690688"/>
            <a:ext cx="58570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Señala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que las personas jóvenes gozan y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disfrutan de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todos los derechos humanos, y los Estados parte se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comprometen 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respetar y garantizar el pleno disfrute y ejercicio de sus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derechos políticos.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Artículo 18. Libertad de expresión, reunión y asociación.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jóvenes tienen derecho a la 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libertad de opinión, expresión, reunión e información, </a:t>
            </a:r>
            <a:r>
              <a:rPr lang="es-MX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disponer 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de foros juveniles y a crear organizaciones y asociaciones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donde se analicen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sus problemas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y puedan presentar propuestas de iniciativas políticas ante las instancias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públicas encargadas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atender asuntos relativos a la juventud, sin ningún tipo de interferencia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limitación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2555193" y="365125"/>
            <a:ext cx="6930640" cy="1325563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Convención 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Iberoamericana de Derechos de los Jóvenes</a:t>
            </a:r>
          </a:p>
        </p:txBody>
      </p:sp>
      <p:pic>
        <p:nvPicPr>
          <p:cNvPr id="6146" name="Picture 2" descr="Convención Iberoamericana de Derechos de los Jóvenes, CIDJ – MODI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34" y="2040578"/>
            <a:ext cx="4279900" cy="2878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48" y="-14480"/>
            <a:ext cx="3239352" cy="1080000"/>
          </a:xfrm>
          <a:prstGeom prst="rect">
            <a:avLst/>
          </a:prstGeom>
        </p:spPr>
      </p:pic>
      <p:pic>
        <p:nvPicPr>
          <p:cNvPr id="4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76728" y="1945450"/>
            <a:ext cx="757428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950" dirty="0">
                <a:latin typeface="Arial" panose="020B0604020202020204" pitchFamily="34" charset="0"/>
                <a:cs typeface="Arial" panose="020B0604020202020204" pitchFamily="34" charset="0"/>
              </a:rPr>
              <a:t>Derecho a la Vida</a:t>
            </a:r>
            <a:r>
              <a:rPr lang="es-MX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sz="1950" dirty="0">
                <a:latin typeface="Arial" panose="020B0604020202020204" pitchFamily="34" charset="0"/>
                <a:cs typeface="Arial" panose="020B0604020202020204" pitchFamily="34" charset="0"/>
              </a:rPr>
              <a:t>Derecho a la Paz</a:t>
            </a:r>
            <a:r>
              <a:rPr lang="es-MX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sz="1950" dirty="0">
                <a:latin typeface="Arial" panose="020B0604020202020204" pitchFamily="34" charset="0"/>
                <a:cs typeface="Arial" panose="020B0604020202020204" pitchFamily="34" charset="0"/>
              </a:rPr>
              <a:t>Derecho a la Integridad </a:t>
            </a:r>
            <a:r>
              <a:rPr lang="es-MX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</a:p>
          <a:p>
            <a:pPr algn="just"/>
            <a:r>
              <a:rPr lang="es-MX" sz="1950" dirty="0">
                <a:latin typeface="Arial" panose="020B0604020202020204" pitchFamily="34" charset="0"/>
                <a:cs typeface="Arial" panose="020B0604020202020204" pitchFamily="34" charset="0"/>
              </a:rPr>
              <a:t>Derecho a la protección contra abusos </a:t>
            </a:r>
            <a:r>
              <a:rPr lang="es-MX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sexuales</a:t>
            </a:r>
          </a:p>
          <a:p>
            <a:pPr algn="just"/>
            <a:r>
              <a:rPr lang="es-MX" sz="1950" dirty="0">
                <a:latin typeface="Arial" panose="020B0604020202020204" pitchFamily="34" charset="0"/>
                <a:cs typeface="Arial" panose="020B0604020202020204" pitchFamily="34" charset="0"/>
              </a:rPr>
              <a:t>Derecho a la </a:t>
            </a:r>
            <a:r>
              <a:rPr lang="es-MX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justicia</a:t>
            </a:r>
          </a:p>
          <a:p>
            <a:pPr algn="just"/>
            <a:r>
              <a:rPr lang="es-MX" sz="1950" dirty="0">
                <a:latin typeface="Arial" panose="020B0604020202020204" pitchFamily="34" charset="0"/>
                <a:cs typeface="Arial" panose="020B0604020202020204" pitchFamily="34" charset="0"/>
              </a:rPr>
              <a:t>Derecho a la identidad y personalidad </a:t>
            </a:r>
            <a:r>
              <a:rPr lang="es-MX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propia</a:t>
            </a:r>
          </a:p>
          <a:p>
            <a:pPr algn="just"/>
            <a:r>
              <a:rPr lang="es-MX" sz="1950" dirty="0">
                <a:latin typeface="Arial" panose="020B0604020202020204" pitchFamily="34" charset="0"/>
                <a:cs typeface="Arial" panose="020B0604020202020204" pitchFamily="34" charset="0"/>
              </a:rPr>
              <a:t>Derecho a la libertad y seguridad </a:t>
            </a:r>
            <a:r>
              <a:rPr lang="es-MX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</a:p>
          <a:p>
            <a:pPr algn="just"/>
            <a:r>
              <a:rPr lang="es-MX" sz="1950" dirty="0">
                <a:latin typeface="Arial" panose="020B0604020202020204" pitchFamily="34" charset="0"/>
                <a:cs typeface="Arial" panose="020B0604020202020204" pitchFamily="34" charset="0"/>
              </a:rPr>
              <a:t>Derecho a la libertad de pensamiento, de conciencia y de </a:t>
            </a:r>
            <a:r>
              <a:rPr lang="es-MX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religión.</a:t>
            </a:r>
          </a:p>
          <a:p>
            <a:pPr algn="just"/>
            <a:r>
              <a:rPr lang="es-MX" sz="1950" dirty="0">
                <a:latin typeface="Arial" panose="020B0604020202020204" pitchFamily="34" charset="0"/>
                <a:cs typeface="Arial" panose="020B0604020202020204" pitchFamily="34" charset="0"/>
              </a:rPr>
              <a:t>Derecho a la libertad de </a:t>
            </a:r>
            <a:r>
              <a:rPr lang="es-MX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expresión</a:t>
            </a:r>
          </a:p>
          <a:p>
            <a:pPr algn="just"/>
            <a:r>
              <a:rPr lang="es-MX" sz="1950" dirty="0">
                <a:latin typeface="Arial" panose="020B0604020202020204" pitchFamily="34" charset="0"/>
                <a:cs typeface="Arial" panose="020B0604020202020204" pitchFamily="34" charset="0"/>
              </a:rPr>
              <a:t>Derecho de reunión y </a:t>
            </a:r>
            <a:r>
              <a:rPr lang="es-MX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asociación</a:t>
            </a:r>
          </a:p>
          <a:p>
            <a:pPr algn="just"/>
            <a:r>
              <a:rPr lang="es-MX" sz="1950" dirty="0">
                <a:latin typeface="Arial" panose="020B0604020202020204" pitchFamily="34" charset="0"/>
                <a:cs typeface="Arial" panose="020B0604020202020204" pitchFamily="34" charset="0"/>
              </a:rPr>
              <a:t>Derecho a formar parte de una </a:t>
            </a:r>
            <a:r>
              <a:rPr lang="es-MX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familia.</a:t>
            </a:r>
          </a:p>
          <a:p>
            <a:pPr algn="just"/>
            <a:r>
              <a:rPr lang="es-MX" sz="1950" dirty="0">
                <a:latin typeface="Arial" panose="020B0604020202020204" pitchFamily="34" charset="0"/>
                <a:cs typeface="Arial" panose="020B0604020202020204" pitchFamily="34" charset="0"/>
              </a:rPr>
              <a:t>Formación de una </a:t>
            </a:r>
            <a:r>
              <a:rPr lang="es-MX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familia.</a:t>
            </a:r>
          </a:p>
          <a:p>
            <a:pPr algn="just"/>
            <a:r>
              <a:rPr lang="es-MX" sz="1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PARTICIPACIÓN POLÍTICA, ECONÓMICA Y SOCIAL. </a:t>
            </a:r>
          </a:p>
          <a:p>
            <a:pPr algn="just"/>
            <a:r>
              <a:rPr lang="es-MX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Derecho </a:t>
            </a:r>
            <a:r>
              <a:rPr lang="es-MX" sz="1950" dirty="0">
                <a:latin typeface="Arial" panose="020B0604020202020204" pitchFamily="34" charset="0"/>
                <a:cs typeface="Arial" panose="020B0604020202020204" pitchFamily="34" charset="0"/>
              </a:rPr>
              <a:t>a la Capacidad de Testar</a:t>
            </a:r>
            <a:r>
              <a:rPr lang="es-MX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555193" y="365125"/>
            <a:ext cx="6930640" cy="1325563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Derechos Civiles y Políticos de 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Persona Joven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23844" y="6477550"/>
            <a:ext cx="284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Fuente. </a:t>
            </a:r>
            <a:r>
              <a:rPr lang="es-MX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Ley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de las Personas Adolescentes y Jóvenes en el Estado de Morelos</a:t>
            </a:r>
          </a:p>
        </p:txBody>
      </p:sp>
    </p:spTree>
    <p:extLst>
      <p:ext uri="{BB962C8B-B14F-4D97-AF65-F5344CB8AC3E}">
        <p14:creationId xmlns:p14="http://schemas.microsoft.com/office/powerpoint/2010/main" val="261071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6677377" y="3343388"/>
            <a:ext cx="21223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Gilroy Light" panose="00000400000000000000" pitchFamily="50" charset="0"/>
              </a:rPr>
              <a:t>Imagen</a:t>
            </a:r>
            <a:endParaRPr lang="es-MX" dirty="0">
              <a:solidFill>
                <a:schemeClr val="bg1"/>
              </a:solidFill>
              <a:latin typeface="Gilroy Light" panose="00000400000000000000" pitchFamily="50" charset="0"/>
            </a:endParaRP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xmlns="" id="{3CE0D2A9-CF5A-1A6E-CB8D-0E75D6298B02}"/>
              </a:ext>
            </a:extLst>
          </p:cNvPr>
          <p:cNvSpPr txBox="1">
            <a:spLocks/>
          </p:cNvSpPr>
          <p:nvPr/>
        </p:nvSpPr>
        <p:spPr>
          <a:xfrm>
            <a:off x="548764" y="1065520"/>
            <a:ext cx="9914270" cy="456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MX" sz="3200" dirty="0">
              <a:solidFill>
                <a:srgbClr val="D42B84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48" y="-14480"/>
            <a:ext cx="3239352" cy="1080000"/>
          </a:xfrm>
          <a:prstGeom prst="rect">
            <a:avLst/>
          </a:prstGeom>
        </p:spPr>
      </p:pic>
      <p:pic>
        <p:nvPicPr>
          <p:cNvPr id="14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555193" y="365125"/>
            <a:ext cx="6930640" cy="1325563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Participación Política 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589235" y="2391083"/>
            <a:ext cx="58570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Las personas adolescentes y jóvenes tienen derecho a la participación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política, económica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y social. 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Estado se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compromete a impulsar y fortalecer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procesos sociales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que generen medios y garantías que hagan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efectiva la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participación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las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personas adolescentes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y jóvenes de todos los sectores de la sociedad,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organizaciones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que alienten su inclusión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589235" y="6182760"/>
            <a:ext cx="284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Fuente. Artículo 20 de la Ley de las Personas Adolescentes y Jóvenes en el Estado de Morelos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5" y="1930059"/>
            <a:ext cx="4795859" cy="3195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14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Relaciones Interinstitucionales</a:t>
            </a:r>
            <a:b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Favor de las Juventudes 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8200" y="2055813"/>
            <a:ext cx="71536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Instituto Morelense de las Personas Adolescentes y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Jóvenes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(IMPAJOVEN). 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La Federación de Estudiantes Universitarios de Morelos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(FEUM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42" y="0"/>
            <a:ext cx="3239352" cy="1080000"/>
          </a:xfrm>
          <a:prstGeom prst="rect">
            <a:avLst/>
          </a:prstGeom>
        </p:spPr>
      </p:pic>
      <p:pic>
        <p:nvPicPr>
          <p:cNvPr id="9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  <p:pic>
        <p:nvPicPr>
          <p:cNvPr id="11" name="Imagen 10" descr="C:\Users\Angel.Hidalgo\Downloads\WhatsApp Image 2025-11-26 at 1.58.05 P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343" y="3642491"/>
            <a:ext cx="3734513" cy="2618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4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982</Words>
  <Application>Microsoft Office PowerPoint</Application>
  <PresentationFormat>Panorámica</PresentationFormat>
  <Paragraphs>88</Paragraphs>
  <Slides>15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Gilroy Light</vt:lpstr>
      <vt:lpstr>Gilroy-Bold</vt:lpstr>
      <vt:lpstr>Tema de Office</vt:lpstr>
      <vt:lpstr>Presentación de PowerPoint</vt:lpstr>
      <vt:lpstr>Presentación de PowerPoint</vt:lpstr>
      <vt:lpstr>PERSONAS JÓVENES </vt:lpstr>
      <vt:lpstr>PERSONAS JÓVENES </vt:lpstr>
      <vt:lpstr>Derechos Políticos</vt:lpstr>
      <vt:lpstr>Convención Iberoamericana de Derechos de los Jóvenes</vt:lpstr>
      <vt:lpstr>Derechos Civiles y Políticos de la Persona Joven</vt:lpstr>
      <vt:lpstr>Participación Política </vt:lpstr>
      <vt:lpstr>Relaciones Interinstitucionales  a Favor de las Juventudes </vt:lpstr>
      <vt:lpstr>Instituto Morelense de las Personas Adolescentes y Jóvenes</vt:lpstr>
      <vt:lpstr>Federación de Estudiantes Universitarios de Morelos (FEUM)</vt:lpstr>
      <vt:lpstr>Requisitos para los Registros de Candidaturas de las Personas Jóvenes </vt:lpstr>
      <vt:lpstr>Proceso Ordinario Electoral Local 2023-2024</vt:lpstr>
      <vt:lpstr>Retos y Desafíos de la  Participación Política de  las Juventudes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Animador</dc:creator>
  <cp:lastModifiedBy>IEE21</cp:lastModifiedBy>
  <cp:revision>17</cp:revision>
  <dcterms:created xsi:type="dcterms:W3CDTF">2026-01-21T20:04:43Z</dcterms:created>
  <dcterms:modified xsi:type="dcterms:W3CDTF">2026-03-04T22:09:59Z</dcterms:modified>
</cp:coreProperties>
</file>